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Nunito"/>
      <p:regular r:id="rId18"/>
      <p:bold r:id="rId19"/>
      <p:italic r:id="rId20"/>
      <p:boldItalic r:id="rId21"/>
    </p:embeddedFont>
    <p:embeddedFont>
      <p:font typeface="Playfair Display"/>
      <p:regular r:id="rId22"/>
      <p:bold r:id="rId23"/>
      <p:italic r:id="rId24"/>
      <p:boldItalic r:id="rId25"/>
    </p:embeddedFont>
    <p:embeddedFont>
      <p:font typeface="Playfair Display Regular"/>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E1FB6FA-EB06-4761-BD88-19751F7CCA08}">
  <a:tblStyle styleId="{CE1FB6FA-EB06-4761-BD88-19751F7CCA0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22" Type="http://schemas.openxmlformats.org/officeDocument/2006/relationships/font" Target="fonts/PlayfairDisplay-regular.fntdata"/><Relationship Id="rId21" Type="http://schemas.openxmlformats.org/officeDocument/2006/relationships/font" Target="fonts/Nunito-boldItalic.fntdata"/><Relationship Id="rId24" Type="http://schemas.openxmlformats.org/officeDocument/2006/relationships/font" Target="fonts/PlayfairDisplay-italic.fntdata"/><Relationship Id="rId23" Type="http://schemas.openxmlformats.org/officeDocument/2006/relationships/font" Target="fonts/PlayfairDispl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PlayfairDisplayRegular-regular.fntdata"/><Relationship Id="rId25" Type="http://schemas.openxmlformats.org/officeDocument/2006/relationships/font" Target="fonts/PlayfairDisplay-boldItalic.fntdata"/><Relationship Id="rId28" Type="http://schemas.openxmlformats.org/officeDocument/2006/relationships/font" Target="fonts/PlayfairDisplayRegular-italic.fntdata"/><Relationship Id="rId27" Type="http://schemas.openxmlformats.org/officeDocument/2006/relationships/font" Target="fonts/PlayfairDisplayRegular-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PlayfairDisplayRegular-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Nunito-bold.fntdata"/><Relationship Id="rId18" Type="http://schemas.openxmlformats.org/officeDocument/2006/relationships/font" Target="fonts/Nunito-regular.fntdata"/></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98cb516f92_0_2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98cb516f92_0_2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99fb4cfc9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99fb4cfc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98cb516f92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98cb516f92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98cb516f92_0_1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98cb516f92_0_1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98cb516f92_0_1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98cb516f92_0_1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98cb516f92_0_1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98cb516f92_0_1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98cb516f92_0_1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98cb516f92_0_1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98cb516f92_0_20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98cb516f92_0_20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99fb4cfc9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99fb4cfc9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98cb516f92_0_2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98cb516f92_0_2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title"/>
          </p:nvPr>
        </p:nvSpPr>
        <p:spPr>
          <a:xfrm>
            <a:off x="819150" y="3258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Micro-Credit Defaulter Project</a:t>
            </a:r>
            <a:endParaRPr/>
          </a:p>
          <a:p>
            <a:pPr indent="0" lvl="0" marL="0" rtl="0" algn="l">
              <a:spcBef>
                <a:spcPts val="0"/>
              </a:spcBef>
              <a:spcAft>
                <a:spcPts val="0"/>
              </a:spcAft>
              <a:buNone/>
            </a:pPr>
            <a:r>
              <a:rPr lang="en"/>
              <a:t>Machine Learning</a:t>
            </a:r>
            <a:endParaRPr/>
          </a:p>
        </p:txBody>
      </p:sp>
      <p:sp>
        <p:nvSpPr>
          <p:cNvPr id="129" name="Google Shape;129;p13"/>
          <p:cNvSpPr txBox="1"/>
          <p:nvPr>
            <p:ph idx="1" type="body"/>
          </p:nvPr>
        </p:nvSpPr>
        <p:spPr>
          <a:xfrm>
            <a:off x="819150" y="4330550"/>
            <a:ext cx="3916500" cy="54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By, Utkarsh Vardhan</a:t>
            </a:r>
            <a:endParaRPr/>
          </a:p>
        </p:txBody>
      </p:sp>
      <p:pic>
        <p:nvPicPr>
          <p:cNvPr id="130" name="Google Shape;130;p13"/>
          <p:cNvPicPr preferRelativeResize="0"/>
          <p:nvPr/>
        </p:nvPicPr>
        <p:blipFill>
          <a:blip r:embed="rId3">
            <a:alphaModFix/>
          </a:blip>
          <a:stretch>
            <a:fillRect/>
          </a:stretch>
        </p:blipFill>
        <p:spPr>
          <a:xfrm>
            <a:off x="2082987" y="211275"/>
            <a:ext cx="4978035" cy="304732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22"/>
          <p:cNvPicPr preferRelativeResize="0"/>
          <p:nvPr/>
        </p:nvPicPr>
        <p:blipFill>
          <a:blip r:embed="rId3">
            <a:alphaModFix/>
          </a:blip>
          <a:stretch>
            <a:fillRect/>
          </a:stretch>
        </p:blipFill>
        <p:spPr>
          <a:xfrm>
            <a:off x="2967525" y="209100"/>
            <a:ext cx="3208949" cy="1408700"/>
          </a:xfrm>
          <a:prstGeom prst="rect">
            <a:avLst/>
          </a:prstGeom>
          <a:noFill/>
          <a:ln>
            <a:noFill/>
          </a:ln>
        </p:spPr>
      </p:pic>
      <p:sp>
        <p:nvSpPr>
          <p:cNvPr id="214" name="Google Shape;214;p22"/>
          <p:cNvSpPr txBox="1"/>
          <p:nvPr/>
        </p:nvSpPr>
        <p:spPr>
          <a:xfrm>
            <a:off x="334950" y="1276550"/>
            <a:ext cx="8474100" cy="3364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After removing the outliers the distribution of Target Variable was maintained almost same as before.</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Removal of the data ‘pcircle’ as it has only one unique array, ‘pdate’ &amp; ‘year’  as month and day has been separated.</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If Age on the cellular network is more than  6000 days or 8000 days then the customers are predicted not to be the defaulters and the customer who have joined recently or below 6000 days may be there is a chance of predicting them as a defaulters.</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Maximum loan amount of 6 Rupiah in last 90 days defaulters ranging from 22000 to 24000 when compared to 12 Rupiah.</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Amount loan of 6 Rupiah in the last 90 days has been taken by a maximum number of customers.</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Maximum defaulters which have not paid the loan or the total amount of loans taken by the users in last 90 days is maximum for 6 Rupiah i.e. The amount of 6 Rupiah is the amount where the maximum number of users have paid and not paid the loan.</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It has also come to our notice that the maximum amount of loan in the last 90 days is maximum for 6 Rupiah with respect to the 12 Rupiah.</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solidFill>
                  <a:srgbClr val="222222"/>
                </a:solidFill>
                <a:highlight>
                  <a:srgbClr val="FFFFFF"/>
                </a:highlight>
                <a:latin typeface="Times New Roman"/>
                <a:ea typeface="Times New Roman"/>
                <a:cs typeface="Times New Roman"/>
                <a:sym typeface="Times New Roman"/>
              </a:rPr>
              <a:t> I am choosing SVC to be my best model in order to predict the target variable.</a:t>
            </a:r>
            <a:endParaRPr>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600">
                <a:latin typeface="Playfair Display Regular"/>
                <a:ea typeface="Playfair Display Regular"/>
                <a:cs typeface="Playfair Display Regular"/>
                <a:sym typeface="Playfair Display Regular"/>
              </a:rPr>
              <a:t>THANK YOU</a:t>
            </a:r>
            <a:endParaRPr sz="5600">
              <a:latin typeface="Playfair Display Regular"/>
              <a:ea typeface="Playfair Display Regular"/>
              <a:cs typeface="Playfair Display Regular"/>
              <a:sym typeface="Playfair Display Regul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4"/>
          <p:cNvSpPr txBox="1"/>
          <p:nvPr>
            <p:ph type="title"/>
          </p:nvPr>
        </p:nvSpPr>
        <p:spPr>
          <a:xfrm>
            <a:off x="196050" y="218075"/>
            <a:ext cx="4757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BackGround &amp; Problem Statement:</a:t>
            </a:r>
            <a:endParaRPr/>
          </a:p>
        </p:txBody>
      </p:sp>
      <p:sp>
        <p:nvSpPr>
          <p:cNvPr id="136" name="Google Shape;136;p14"/>
          <p:cNvSpPr txBox="1"/>
          <p:nvPr>
            <p:ph idx="1" type="body"/>
          </p:nvPr>
        </p:nvSpPr>
        <p:spPr>
          <a:xfrm>
            <a:off x="802725" y="1172675"/>
            <a:ext cx="3686100" cy="2943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Times New Roman"/>
              <a:buAutoNum type="arabicParenR"/>
            </a:pPr>
            <a:r>
              <a:rPr lang="en" sz="1500">
                <a:latin typeface="Times New Roman"/>
                <a:ea typeface="Times New Roman"/>
                <a:cs typeface="Times New Roman"/>
                <a:sym typeface="Times New Roman"/>
              </a:rPr>
              <a:t>Client - Telecom Industry from Indonesia.</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AutoNum type="arabicParenR"/>
            </a:pPr>
            <a:r>
              <a:rPr lang="en" sz="1500">
                <a:latin typeface="Times New Roman"/>
                <a:ea typeface="Times New Roman"/>
                <a:cs typeface="Times New Roman"/>
                <a:sym typeface="Times New Roman"/>
              </a:rPr>
              <a:t>MFI is an </a:t>
            </a:r>
            <a:r>
              <a:rPr lang="en" sz="1500">
                <a:latin typeface="Times New Roman"/>
                <a:ea typeface="Times New Roman"/>
                <a:cs typeface="Times New Roman"/>
                <a:sym typeface="Times New Roman"/>
              </a:rPr>
              <a:t>organization</a:t>
            </a:r>
            <a:r>
              <a:rPr lang="en" sz="1500">
                <a:latin typeface="Times New Roman"/>
                <a:ea typeface="Times New Roman"/>
                <a:cs typeface="Times New Roman"/>
                <a:sym typeface="Times New Roman"/>
              </a:rPr>
              <a:t> which provides financial services to low income groups.</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AutoNum type="arabicParenR"/>
            </a:pPr>
            <a:r>
              <a:rPr lang="en" sz="1500">
                <a:latin typeface="Times New Roman"/>
                <a:ea typeface="Times New Roman"/>
                <a:cs typeface="Times New Roman"/>
                <a:sym typeface="Times New Roman"/>
              </a:rPr>
              <a:t>They are collaborating with MFI to provide the micro credit on mobile balances</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AutoNum type="arabicParenR"/>
            </a:pPr>
            <a:r>
              <a:rPr lang="en" sz="1500">
                <a:latin typeface="Times New Roman"/>
                <a:ea typeface="Times New Roman"/>
                <a:cs typeface="Times New Roman"/>
                <a:sym typeface="Times New Roman"/>
              </a:rPr>
              <a:t>These credits to be paid back in 5 days otherwise he or she is a defaulters.</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AutoNum type="arabicParenR"/>
            </a:pPr>
            <a:r>
              <a:rPr lang="en" sz="1500">
                <a:latin typeface="Times New Roman"/>
                <a:ea typeface="Times New Roman"/>
                <a:cs typeface="Times New Roman"/>
                <a:sym typeface="Times New Roman"/>
              </a:rPr>
              <a:t>There are two loan amount : 5 and 10 Indonesian Rupiah which is having a pay back amount of 6 and 12 Rupiah.</a:t>
            </a:r>
            <a:endParaRPr sz="1500">
              <a:latin typeface="Times New Roman"/>
              <a:ea typeface="Times New Roman"/>
              <a:cs typeface="Times New Roman"/>
              <a:sym typeface="Times New Roman"/>
            </a:endParaRPr>
          </a:p>
        </p:txBody>
      </p:sp>
      <p:sp>
        <p:nvSpPr>
          <p:cNvPr id="137" name="Google Shape;137;p14"/>
          <p:cNvSpPr txBox="1"/>
          <p:nvPr>
            <p:ph idx="2" type="body"/>
          </p:nvPr>
        </p:nvSpPr>
        <p:spPr>
          <a:xfrm>
            <a:off x="4638675" y="2461250"/>
            <a:ext cx="4209300" cy="2181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b="1" lang="en" sz="1600">
                <a:latin typeface="Times New Roman"/>
                <a:ea typeface="Times New Roman"/>
                <a:cs typeface="Times New Roman"/>
                <a:sym typeface="Times New Roman"/>
              </a:rPr>
              <a:t>Companies having problems in selecting their customers as if they can pay back the loan amount in 5 days of issuance of loan.</a:t>
            </a:r>
            <a:endParaRPr sz="1700">
              <a:latin typeface="Times New Roman"/>
              <a:ea typeface="Times New Roman"/>
              <a:cs typeface="Times New Roman"/>
              <a:sym typeface="Times New Roman"/>
            </a:endParaRPr>
          </a:p>
          <a:p>
            <a:pPr indent="-336550" lvl="0" marL="457200" rtl="0" algn="l">
              <a:spcBef>
                <a:spcPts val="1000"/>
              </a:spcBef>
              <a:spcAft>
                <a:spcPts val="0"/>
              </a:spcAft>
              <a:buSzPts val="1700"/>
              <a:buFont typeface="Times New Roman"/>
              <a:buChar char="●"/>
            </a:pPr>
            <a:r>
              <a:rPr b="1" lang="en" sz="1700">
                <a:latin typeface="Times New Roman"/>
                <a:ea typeface="Times New Roman"/>
                <a:cs typeface="Times New Roman"/>
                <a:sym typeface="Times New Roman"/>
              </a:rPr>
              <a:t>Loan amount = 5 and 10 Indonesian Rupiah on mobile balance, payback amount 6 &amp; 12 </a:t>
            </a:r>
            <a:r>
              <a:rPr b="1" lang="en" sz="1700">
                <a:latin typeface="Times New Roman"/>
                <a:ea typeface="Times New Roman"/>
                <a:cs typeface="Times New Roman"/>
                <a:sym typeface="Times New Roman"/>
              </a:rPr>
              <a:t>respectively</a:t>
            </a:r>
            <a:r>
              <a:rPr b="1" lang="en" sz="1700">
                <a:latin typeface="Times New Roman"/>
                <a:ea typeface="Times New Roman"/>
                <a:cs typeface="Times New Roman"/>
                <a:sym typeface="Times New Roman"/>
              </a:rPr>
              <a:t> , Projects is based on the reality basis.</a:t>
            </a:r>
            <a:endParaRPr b="1" sz="1700">
              <a:latin typeface="Times New Roman"/>
              <a:ea typeface="Times New Roman"/>
              <a:cs typeface="Times New Roman"/>
              <a:sym typeface="Times New Roman"/>
            </a:endParaRPr>
          </a:p>
          <a:p>
            <a:pPr indent="0" lvl="0" marL="457200" rtl="0" algn="l">
              <a:spcBef>
                <a:spcPts val="1600"/>
              </a:spcBef>
              <a:spcAft>
                <a:spcPts val="1600"/>
              </a:spcAft>
              <a:buNone/>
            </a:pPr>
            <a:r>
              <a:t/>
            </a:r>
            <a:endParaRPr/>
          </a:p>
        </p:txBody>
      </p:sp>
      <p:pic>
        <p:nvPicPr>
          <p:cNvPr id="138" name="Google Shape;138;p14"/>
          <p:cNvPicPr preferRelativeResize="0"/>
          <p:nvPr/>
        </p:nvPicPr>
        <p:blipFill>
          <a:blip r:embed="rId3">
            <a:alphaModFix/>
          </a:blip>
          <a:stretch>
            <a:fillRect/>
          </a:stretch>
        </p:blipFill>
        <p:spPr>
          <a:xfrm>
            <a:off x="5654625" y="218075"/>
            <a:ext cx="3271251" cy="19812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5"/>
          <p:cNvSpPr txBox="1"/>
          <p:nvPr>
            <p:ph type="title"/>
          </p:nvPr>
        </p:nvSpPr>
        <p:spPr>
          <a:xfrm>
            <a:off x="538750" y="238100"/>
            <a:ext cx="3709200" cy="64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Shared</a:t>
            </a:r>
            <a:endParaRPr/>
          </a:p>
        </p:txBody>
      </p:sp>
      <p:sp>
        <p:nvSpPr>
          <p:cNvPr id="144" name="Google Shape;144;p15"/>
          <p:cNvSpPr txBox="1"/>
          <p:nvPr>
            <p:ph idx="1" type="body"/>
          </p:nvPr>
        </p:nvSpPr>
        <p:spPr>
          <a:xfrm>
            <a:off x="332225" y="887900"/>
            <a:ext cx="4360200" cy="40191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There are no null values present.</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Target variable is “Label” 1 = Non Defaulters with 87.98% records , 0= Defaulters with 12.01% records.</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As the data is expensive , so we are not allowed to </a:t>
            </a:r>
            <a:r>
              <a:rPr lang="en" sz="1700">
                <a:latin typeface="Times New Roman"/>
                <a:ea typeface="Times New Roman"/>
                <a:cs typeface="Times New Roman"/>
                <a:sym typeface="Times New Roman"/>
              </a:rPr>
              <a:t>lose</a:t>
            </a:r>
            <a:r>
              <a:rPr lang="en" sz="1700">
                <a:latin typeface="Times New Roman"/>
                <a:ea typeface="Times New Roman"/>
                <a:cs typeface="Times New Roman"/>
                <a:sym typeface="Times New Roman"/>
              </a:rPr>
              <a:t> more than 8 to 10 percentage of the data.</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Shape of the data is : 209593 rows * 36 columns.</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Data types are int64(12), object(1), float(21), datetime64(1).</a:t>
            </a:r>
            <a:endParaRPr sz="1700">
              <a:latin typeface="Times New Roman"/>
              <a:ea typeface="Times New Roman"/>
              <a:cs typeface="Times New Roman"/>
              <a:sym typeface="Times New Roman"/>
            </a:endParaRPr>
          </a:p>
        </p:txBody>
      </p:sp>
      <p:pic>
        <p:nvPicPr>
          <p:cNvPr id="145" name="Google Shape;145;p15"/>
          <p:cNvPicPr preferRelativeResize="0"/>
          <p:nvPr/>
        </p:nvPicPr>
        <p:blipFill>
          <a:blip r:embed="rId3">
            <a:alphaModFix/>
          </a:blip>
          <a:stretch>
            <a:fillRect/>
          </a:stretch>
        </p:blipFill>
        <p:spPr>
          <a:xfrm>
            <a:off x="4572000" y="194500"/>
            <a:ext cx="4360198" cy="4754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6"/>
          <p:cNvSpPr txBox="1"/>
          <p:nvPr>
            <p:ph type="title"/>
          </p:nvPr>
        </p:nvSpPr>
        <p:spPr>
          <a:xfrm>
            <a:off x="211625" y="206925"/>
            <a:ext cx="41346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Cleaning Steps:</a:t>
            </a:r>
            <a:endParaRPr/>
          </a:p>
        </p:txBody>
      </p:sp>
      <p:sp>
        <p:nvSpPr>
          <p:cNvPr id="151" name="Google Shape;151;p16"/>
          <p:cNvSpPr/>
          <p:nvPr/>
        </p:nvSpPr>
        <p:spPr>
          <a:xfrm>
            <a:off x="1900475" y="3808950"/>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Synthesizing Date Column</a:t>
            </a:r>
            <a:endParaRPr/>
          </a:p>
        </p:txBody>
      </p:sp>
      <p:sp>
        <p:nvSpPr>
          <p:cNvPr id="152" name="Google Shape;152;p16"/>
          <p:cNvSpPr/>
          <p:nvPr/>
        </p:nvSpPr>
        <p:spPr>
          <a:xfrm>
            <a:off x="2894050" y="3190350"/>
            <a:ext cx="21375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Checking Uniqueness</a:t>
            </a:r>
            <a:endParaRPr/>
          </a:p>
        </p:txBody>
      </p:sp>
      <p:sp>
        <p:nvSpPr>
          <p:cNvPr id="153" name="Google Shape;153;p16"/>
          <p:cNvSpPr/>
          <p:nvPr/>
        </p:nvSpPr>
        <p:spPr>
          <a:xfrm>
            <a:off x="3785375" y="2571750"/>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Dropping Columns</a:t>
            </a:r>
            <a:endParaRPr/>
          </a:p>
        </p:txBody>
      </p:sp>
      <p:sp>
        <p:nvSpPr>
          <p:cNvPr id="154" name="Google Shape;154;p16"/>
          <p:cNvSpPr/>
          <p:nvPr/>
        </p:nvSpPr>
        <p:spPr>
          <a:xfrm>
            <a:off x="4673250" y="1953150"/>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Checking Missing Values</a:t>
            </a:r>
            <a:endParaRPr/>
          </a:p>
        </p:txBody>
      </p:sp>
      <p:sp>
        <p:nvSpPr>
          <p:cNvPr id="155" name="Google Shape;155;p16"/>
          <p:cNvSpPr/>
          <p:nvPr/>
        </p:nvSpPr>
        <p:spPr>
          <a:xfrm>
            <a:off x="5615700" y="1334550"/>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Separate columns of year, day , month.</a:t>
            </a:r>
            <a:r>
              <a:rPr lang="en"/>
              <a:t> </a:t>
            </a:r>
            <a:endParaRPr/>
          </a:p>
        </p:txBody>
      </p:sp>
      <p:sp>
        <p:nvSpPr>
          <p:cNvPr id="156" name="Google Shape;156;p16"/>
          <p:cNvSpPr/>
          <p:nvPr/>
        </p:nvSpPr>
        <p:spPr>
          <a:xfrm>
            <a:off x="6558150" y="715950"/>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Removing </a:t>
            </a:r>
            <a:r>
              <a:rPr lang="en"/>
              <a:t>erroneous values</a:t>
            </a:r>
            <a:endParaRPr/>
          </a:p>
        </p:txBody>
      </p:sp>
      <p:pic>
        <p:nvPicPr>
          <p:cNvPr id="157" name="Google Shape;157;p16"/>
          <p:cNvPicPr preferRelativeResize="0"/>
          <p:nvPr/>
        </p:nvPicPr>
        <p:blipFill>
          <a:blip r:embed="rId3">
            <a:alphaModFix/>
          </a:blip>
          <a:stretch>
            <a:fillRect/>
          </a:stretch>
        </p:blipFill>
        <p:spPr>
          <a:xfrm>
            <a:off x="306425" y="767156"/>
            <a:ext cx="3394050" cy="2399593"/>
          </a:xfrm>
          <a:prstGeom prst="rect">
            <a:avLst/>
          </a:prstGeom>
          <a:noFill/>
          <a:ln>
            <a:noFill/>
          </a:ln>
        </p:spPr>
      </p:pic>
      <p:pic>
        <p:nvPicPr>
          <p:cNvPr id="158" name="Google Shape;158;p16"/>
          <p:cNvPicPr preferRelativeResize="0"/>
          <p:nvPr/>
        </p:nvPicPr>
        <p:blipFill>
          <a:blip r:embed="rId4">
            <a:alphaModFix/>
          </a:blip>
          <a:stretch>
            <a:fillRect/>
          </a:stretch>
        </p:blipFill>
        <p:spPr>
          <a:xfrm>
            <a:off x="5964950" y="2881849"/>
            <a:ext cx="2974700" cy="2042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420600" y="440625"/>
            <a:ext cx="8302800" cy="46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Distribution of the Target Variable Before and After removing Outliers</a:t>
            </a:r>
            <a:endParaRPr sz="2000"/>
          </a:p>
        </p:txBody>
      </p:sp>
      <p:pic>
        <p:nvPicPr>
          <p:cNvPr id="164" name="Google Shape;164;p17"/>
          <p:cNvPicPr preferRelativeResize="0"/>
          <p:nvPr/>
        </p:nvPicPr>
        <p:blipFill>
          <a:blip r:embed="rId3">
            <a:alphaModFix/>
          </a:blip>
          <a:stretch>
            <a:fillRect/>
          </a:stretch>
        </p:blipFill>
        <p:spPr>
          <a:xfrm>
            <a:off x="922800" y="1568054"/>
            <a:ext cx="3617350" cy="3275622"/>
          </a:xfrm>
          <a:prstGeom prst="rect">
            <a:avLst/>
          </a:prstGeom>
          <a:noFill/>
          <a:ln>
            <a:noFill/>
          </a:ln>
        </p:spPr>
      </p:pic>
      <p:pic>
        <p:nvPicPr>
          <p:cNvPr id="165" name="Google Shape;165;p17"/>
          <p:cNvPicPr preferRelativeResize="0"/>
          <p:nvPr/>
        </p:nvPicPr>
        <p:blipFill>
          <a:blip r:embed="rId4">
            <a:alphaModFix/>
          </a:blip>
          <a:stretch>
            <a:fillRect/>
          </a:stretch>
        </p:blipFill>
        <p:spPr>
          <a:xfrm>
            <a:off x="4656000" y="1568050"/>
            <a:ext cx="3565201" cy="3275626"/>
          </a:xfrm>
          <a:prstGeom prst="rect">
            <a:avLst/>
          </a:prstGeom>
          <a:noFill/>
          <a:ln>
            <a:noFill/>
          </a:ln>
        </p:spPr>
      </p:pic>
      <p:sp>
        <p:nvSpPr>
          <p:cNvPr id="166" name="Google Shape;166;p17"/>
          <p:cNvSpPr/>
          <p:nvPr/>
        </p:nvSpPr>
        <p:spPr>
          <a:xfrm>
            <a:off x="5768750" y="1190975"/>
            <a:ext cx="1495500" cy="36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After</a:t>
            </a:r>
            <a:endParaRPr/>
          </a:p>
        </p:txBody>
      </p:sp>
      <p:sp>
        <p:nvSpPr>
          <p:cNvPr id="167" name="Google Shape;167;p17"/>
          <p:cNvSpPr/>
          <p:nvPr/>
        </p:nvSpPr>
        <p:spPr>
          <a:xfrm>
            <a:off x="2146300" y="1190963"/>
            <a:ext cx="1495500" cy="36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Before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8"/>
          <p:cNvSpPr txBox="1"/>
          <p:nvPr>
            <p:ph type="title"/>
          </p:nvPr>
        </p:nvSpPr>
        <p:spPr>
          <a:xfrm>
            <a:off x="211625" y="175775"/>
            <a:ext cx="43284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Maxmnt_loan90 VS payback90 with Label Data</a:t>
            </a:r>
            <a:endParaRPr sz="2000"/>
          </a:p>
        </p:txBody>
      </p:sp>
      <p:sp>
        <p:nvSpPr>
          <p:cNvPr id="173" name="Google Shape;173;p18"/>
          <p:cNvSpPr txBox="1"/>
          <p:nvPr>
            <p:ph type="title"/>
          </p:nvPr>
        </p:nvSpPr>
        <p:spPr>
          <a:xfrm>
            <a:off x="4572000" y="175775"/>
            <a:ext cx="43284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Maxmnt_loan90 VS aon with Label Data</a:t>
            </a:r>
            <a:endParaRPr sz="2000"/>
          </a:p>
        </p:txBody>
      </p:sp>
      <p:pic>
        <p:nvPicPr>
          <p:cNvPr id="174" name="Google Shape;174;p18"/>
          <p:cNvPicPr preferRelativeResize="0"/>
          <p:nvPr/>
        </p:nvPicPr>
        <p:blipFill>
          <a:blip r:embed="rId3">
            <a:alphaModFix/>
          </a:blip>
          <a:stretch>
            <a:fillRect/>
          </a:stretch>
        </p:blipFill>
        <p:spPr>
          <a:xfrm>
            <a:off x="582725" y="841175"/>
            <a:ext cx="3586200" cy="3997523"/>
          </a:xfrm>
          <a:prstGeom prst="rect">
            <a:avLst/>
          </a:prstGeom>
          <a:noFill/>
          <a:ln>
            <a:noFill/>
          </a:ln>
        </p:spPr>
      </p:pic>
      <p:pic>
        <p:nvPicPr>
          <p:cNvPr id="175" name="Google Shape;175;p18"/>
          <p:cNvPicPr preferRelativeResize="0"/>
          <p:nvPr/>
        </p:nvPicPr>
        <p:blipFill>
          <a:blip r:embed="rId4">
            <a:alphaModFix/>
          </a:blip>
          <a:stretch>
            <a:fillRect/>
          </a:stretch>
        </p:blipFill>
        <p:spPr>
          <a:xfrm>
            <a:off x="4943100" y="841175"/>
            <a:ext cx="3586200" cy="39975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1878425" y="218100"/>
            <a:ext cx="5583300" cy="4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600"/>
              <a:t>Distribution of Label Data</a:t>
            </a:r>
            <a:endParaRPr sz="2600"/>
          </a:p>
        </p:txBody>
      </p:sp>
      <p:sp>
        <p:nvSpPr>
          <p:cNvPr id="181" name="Google Shape;181;p19"/>
          <p:cNvSpPr/>
          <p:nvPr/>
        </p:nvSpPr>
        <p:spPr>
          <a:xfrm>
            <a:off x="955600" y="729475"/>
            <a:ext cx="1762500" cy="36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month</a:t>
            </a:r>
            <a:endParaRPr/>
          </a:p>
        </p:txBody>
      </p:sp>
      <p:sp>
        <p:nvSpPr>
          <p:cNvPr id="182" name="Google Shape;182;p19"/>
          <p:cNvSpPr/>
          <p:nvPr/>
        </p:nvSpPr>
        <p:spPr>
          <a:xfrm>
            <a:off x="955600" y="2753400"/>
            <a:ext cx="1762500" cy="36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amnt_loans90</a:t>
            </a:r>
            <a:endParaRPr/>
          </a:p>
        </p:txBody>
      </p:sp>
      <p:sp>
        <p:nvSpPr>
          <p:cNvPr id="183" name="Google Shape;183;p19"/>
          <p:cNvSpPr/>
          <p:nvPr/>
        </p:nvSpPr>
        <p:spPr>
          <a:xfrm>
            <a:off x="6573700" y="2753400"/>
            <a:ext cx="1762500" cy="36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maxamnt_loans90</a:t>
            </a:r>
            <a:endParaRPr/>
          </a:p>
        </p:txBody>
      </p:sp>
      <p:sp>
        <p:nvSpPr>
          <p:cNvPr id="184" name="Google Shape;184;p19"/>
          <p:cNvSpPr/>
          <p:nvPr/>
        </p:nvSpPr>
        <p:spPr>
          <a:xfrm>
            <a:off x="6573700" y="729475"/>
            <a:ext cx="1762500" cy="36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Day</a:t>
            </a:r>
            <a:endParaRPr/>
          </a:p>
        </p:txBody>
      </p:sp>
      <p:pic>
        <p:nvPicPr>
          <p:cNvPr id="185" name="Google Shape;185;p19"/>
          <p:cNvPicPr preferRelativeResize="0"/>
          <p:nvPr/>
        </p:nvPicPr>
        <p:blipFill>
          <a:blip r:embed="rId3">
            <a:alphaModFix/>
          </a:blip>
          <a:stretch>
            <a:fillRect/>
          </a:stretch>
        </p:blipFill>
        <p:spPr>
          <a:xfrm>
            <a:off x="233675" y="1129350"/>
            <a:ext cx="4610925" cy="1587500"/>
          </a:xfrm>
          <a:prstGeom prst="rect">
            <a:avLst/>
          </a:prstGeom>
          <a:noFill/>
          <a:ln>
            <a:noFill/>
          </a:ln>
        </p:spPr>
      </p:pic>
      <p:pic>
        <p:nvPicPr>
          <p:cNvPr id="186" name="Google Shape;186;p19"/>
          <p:cNvPicPr preferRelativeResize="0"/>
          <p:nvPr/>
        </p:nvPicPr>
        <p:blipFill>
          <a:blip r:embed="rId4">
            <a:alphaModFix/>
          </a:blip>
          <a:stretch>
            <a:fillRect/>
          </a:stretch>
        </p:blipFill>
        <p:spPr>
          <a:xfrm>
            <a:off x="4844600" y="1129338"/>
            <a:ext cx="4088451" cy="1587500"/>
          </a:xfrm>
          <a:prstGeom prst="rect">
            <a:avLst/>
          </a:prstGeom>
          <a:noFill/>
          <a:ln>
            <a:noFill/>
          </a:ln>
        </p:spPr>
      </p:pic>
      <p:pic>
        <p:nvPicPr>
          <p:cNvPr id="187" name="Google Shape;187;p19"/>
          <p:cNvPicPr preferRelativeResize="0"/>
          <p:nvPr/>
        </p:nvPicPr>
        <p:blipFill>
          <a:blip r:embed="rId5">
            <a:alphaModFix/>
          </a:blip>
          <a:stretch>
            <a:fillRect/>
          </a:stretch>
        </p:blipFill>
        <p:spPr>
          <a:xfrm>
            <a:off x="233675" y="3191900"/>
            <a:ext cx="4782276" cy="1746175"/>
          </a:xfrm>
          <a:prstGeom prst="rect">
            <a:avLst/>
          </a:prstGeom>
          <a:noFill/>
          <a:ln>
            <a:noFill/>
          </a:ln>
        </p:spPr>
      </p:pic>
      <p:pic>
        <p:nvPicPr>
          <p:cNvPr id="188" name="Google Shape;188;p19"/>
          <p:cNvPicPr preferRelativeResize="0"/>
          <p:nvPr/>
        </p:nvPicPr>
        <p:blipFill>
          <a:blip r:embed="rId6">
            <a:alphaModFix/>
          </a:blip>
          <a:stretch>
            <a:fillRect/>
          </a:stretch>
        </p:blipFill>
        <p:spPr>
          <a:xfrm>
            <a:off x="4844600" y="3153275"/>
            <a:ext cx="4088451" cy="1746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2" name="Shape 192"/>
        <p:cNvGrpSpPr/>
        <p:nvPr/>
      </p:nvGrpSpPr>
      <p:grpSpPr>
        <a:xfrm>
          <a:off x="0" y="0"/>
          <a:ext cx="0" cy="0"/>
          <a:chOff x="0" y="0"/>
          <a:chExt cx="0" cy="0"/>
        </a:xfrm>
      </p:grpSpPr>
      <p:sp>
        <p:nvSpPr>
          <p:cNvPr id="193" name="Google Shape;193;p20"/>
          <p:cNvSpPr txBox="1"/>
          <p:nvPr>
            <p:ph type="title"/>
          </p:nvPr>
        </p:nvSpPr>
        <p:spPr>
          <a:xfrm>
            <a:off x="5253425" y="184800"/>
            <a:ext cx="3709200" cy="60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Metrics Used:</a:t>
            </a:r>
            <a:endParaRPr/>
          </a:p>
        </p:txBody>
      </p:sp>
      <p:sp>
        <p:nvSpPr>
          <p:cNvPr id="194" name="Google Shape;194;p20"/>
          <p:cNvSpPr/>
          <p:nvPr/>
        </p:nvSpPr>
        <p:spPr>
          <a:xfrm>
            <a:off x="2122775" y="1516413"/>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600"/>
              </a:spcAft>
              <a:buNone/>
            </a:pPr>
            <a:r>
              <a:rPr b="1" lang="en" sz="1350">
                <a:latin typeface="Playfair Display"/>
                <a:ea typeface="Playfair Display"/>
                <a:cs typeface="Playfair Display"/>
                <a:sym typeface="Playfair Display"/>
              </a:rPr>
              <a:t>Roc_AUC_score</a:t>
            </a:r>
            <a:endParaRPr b="1" sz="1600">
              <a:latin typeface="Playfair Display"/>
              <a:ea typeface="Playfair Display"/>
              <a:cs typeface="Playfair Display"/>
              <a:sym typeface="Playfair Display"/>
            </a:endParaRPr>
          </a:p>
        </p:txBody>
      </p:sp>
      <p:sp>
        <p:nvSpPr>
          <p:cNvPr id="195" name="Google Shape;195;p20"/>
          <p:cNvSpPr/>
          <p:nvPr/>
        </p:nvSpPr>
        <p:spPr>
          <a:xfrm>
            <a:off x="1081950" y="892700"/>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600"/>
              </a:spcAft>
              <a:buNone/>
            </a:pPr>
            <a:r>
              <a:rPr b="1" lang="en" sz="1350">
                <a:latin typeface="Playfair Display"/>
                <a:ea typeface="Playfair Display"/>
                <a:cs typeface="Playfair Display"/>
                <a:sym typeface="Playfair Display"/>
              </a:rPr>
              <a:t>Cross_val_score</a:t>
            </a:r>
            <a:endParaRPr b="1" sz="1600">
              <a:latin typeface="Playfair Display"/>
              <a:ea typeface="Playfair Display"/>
              <a:cs typeface="Playfair Display"/>
              <a:sym typeface="Playfair Display"/>
            </a:endParaRPr>
          </a:p>
        </p:txBody>
      </p:sp>
      <p:sp>
        <p:nvSpPr>
          <p:cNvPr id="196" name="Google Shape;196;p20"/>
          <p:cNvSpPr/>
          <p:nvPr/>
        </p:nvSpPr>
        <p:spPr>
          <a:xfrm>
            <a:off x="4994650" y="2135025"/>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600"/>
              </a:spcAft>
              <a:buNone/>
            </a:pPr>
            <a:r>
              <a:rPr b="1" lang="en" sz="1350">
                <a:latin typeface="Playfair Display"/>
                <a:ea typeface="Playfair Display"/>
                <a:cs typeface="Playfair Display"/>
                <a:sym typeface="Playfair Display"/>
              </a:rPr>
              <a:t>Confusion Matrix</a:t>
            </a:r>
            <a:endParaRPr b="1" sz="1600">
              <a:latin typeface="Playfair Display"/>
              <a:ea typeface="Playfair Display"/>
              <a:cs typeface="Playfair Display"/>
              <a:sym typeface="Playfair Display"/>
            </a:endParaRPr>
          </a:p>
        </p:txBody>
      </p:sp>
      <p:sp>
        <p:nvSpPr>
          <p:cNvPr id="197" name="Google Shape;197;p20"/>
          <p:cNvSpPr/>
          <p:nvPr/>
        </p:nvSpPr>
        <p:spPr>
          <a:xfrm>
            <a:off x="6024325" y="3993650"/>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600"/>
              </a:spcAft>
              <a:buNone/>
            </a:pPr>
            <a:r>
              <a:rPr b="1" lang="en" sz="1350">
                <a:latin typeface="Playfair Display"/>
                <a:ea typeface="Playfair Display"/>
                <a:cs typeface="Playfair Display"/>
                <a:sym typeface="Playfair Display"/>
              </a:rPr>
              <a:t>F1 - Score</a:t>
            </a:r>
            <a:endParaRPr b="1" sz="1600">
              <a:latin typeface="Playfair Display"/>
              <a:ea typeface="Playfair Display"/>
              <a:cs typeface="Playfair Display"/>
              <a:sym typeface="Playfair Display"/>
            </a:endParaRPr>
          </a:p>
        </p:txBody>
      </p:sp>
      <p:sp>
        <p:nvSpPr>
          <p:cNvPr id="198" name="Google Shape;198;p20"/>
          <p:cNvSpPr/>
          <p:nvPr/>
        </p:nvSpPr>
        <p:spPr>
          <a:xfrm>
            <a:off x="6818950" y="3375038"/>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600"/>
              </a:spcAft>
              <a:buNone/>
            </a:pPr>
            <a:r>
              <a:rPr b="1" lang="en" sz="1350">
                <a:latin typeface="Playfair Display"/>
                <a:ea typeface="Playfair Display"/>
                <a:cs typeface="Playfair Display"/>
                <a:sym typeface="Playfair Display"/>
              </a:rPr>
              <a:t>Heat map Axes Subplot plot([0,1],[0,1</a:t>
            </a:r>
            <a:endParaRPr b="1" sz="1600">
              <a:latin typeface="Playfair Display"/>
              <a:ea typeface="Playfair Display"/>
              <a:cs typeface="Playfair Display"/>
              <a:sym typeface="Playfair Display"/>
            </a:endParaRPr>
          </a:p>
        </p:txBody>
      </p:sp>
      <p:sp>
        <p:nvSpPr>
          <p:cNvPr id="199" name="Google Shape;199;p20"/>
          <p:cNvSpPr/>
          <p:nvPr/>
        </p:nvSpPr>
        <p:spPr>
          <a:xfrm>
            <a:off x="3109750" y="2135025"/>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600"/>
              </a:spcAft>
              <a:buNone/>
            </a:pPr>
            <a:r>
              <a:rPr b="1" lang="en" sz="1350">
                <a:latin typeface="Playfair Display"/>
                <a:ea typeface="Playfair Display"/>
                <a:cs typeface="Playfair Display"/>
                <a:sym typeface="Playfair Display"/>
              </a:rPr>
              <a:t>Classification report</a:t>
            </a:r>
            <a:endParaRPr b="1" sz="1600">
              <a:latin typeface="Playfair Display"/>
              <a:ea typeface="Playfair Display"/>
              <a:cs typeface="Playfair Display"/>
              <a:sym typeface="Playfair Display"/>
            </a:endParaRPr>
          </a:p>
        </p:txBody>
      </p:sp>
      <p:sp>
        <p:nvSpPr>
          <p:cNvPr id="200" name="Google Shape;200;p20"/>
          <p:cNvSpPr/>
          <p:nvPr/>
        </p:nvSpPr>
        <p:spPr>
          <a:xfrm>
            <a:off x="6024325" y="2753625"/>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50"/>
              <a:t>T</a:t>
            </a:r>
            <a:r>
              <a:rPr b="1" lang="en" sz="1350">
                <a:latin typeface="Playfair Display"/>
                <a:ea typeface="Playfair Display"/>
                <a:cs typeface="Playfair Display"/>
                <a:sym typeface="Playfair Display"/>
              </a:rPr>
              <a:t>rue positive rate and False positive rate Statistical graph.</a:t>
            </a:r>
            <a:endParaRPr b="1" sz="1600">
              <a:latin typeface="Playfair Display"/>
              <a:ea typeface="Playfair Display"/>
              <a:cs typeface="Playfair Display"/>
              <a:sym typeface="Playfair Display"/>
            </a:endParaRPr>
          </a:p>
        </p:txBody>
      </p:sp>
      <p:sp>
        <p:nvSpPr>
          <p:cNvPr id="201" name="Google Shape;201;p20"/>
          <p:cNvSpPr/>
          <p:nvPr/>
        </p:nvSpPr>
        <p:spPr>
          <a:xfrm>
            <a:off x="2049050" y="274088"/>
            <a:ext cx="1884900" cy="618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50">
                <a:latin typeface="Playfair Display Regular"/>
                <a:ea typeface="Playfair Display Regular"/>
                <a:cs typeface="Playfair Display Regular"/>
                <a:sym typeface="Playfair Display Regular"/>
              </a:rPr>
              <a:t>Accuracy score</a:t>
            </a:r>
            <a:endParaRPr sz="1350">
              <a:latin typeface="Playfair Display Regular"/>
              <a:ea typeface="Playfair Display Regular"/>
              <a:cs typeface="Playfair Display Regular"/>
              <a:sym typeface="Playfair Display Regular"/>
            </a:endParaRPr>
          </a:p>
          <a:p>
            <a:pPr indent="0" lvl="0" marL="0" rtl="0" algn="l">
              <a:spcBef>
                <a:spcPts val="600"/>
              </a:spcBef>
              <a:spcAft>
                <a:spcPts val="0"/>
              </a:spcAft>
              <a:buNone/>
            </a:pPr>
            <a:r>
              <a:t/>
            </a:r>
            <a:endParaRPr/>
          </a:p>
        </p:txBody>
      </p:sp>
      <p:pic>
        <p:nvPicPr>
          <p:cNvPr id="202" name="Google Shape;202;p20"/>
          <p:cNvPicPr preferRelativeResize="0"/>
          <p:nvPr/>
        </p:nvPicPr>
        <p:blipFill>
          <a:blip r:embed="rId4">
            <a:alphaModFix/>
          </a:blip>
          <a:stretch>
            <a:fillRect/>
          </a:stretch>
        </p:blipFill>
        <p:spPr>
          <a:xfrm>
            <a:off x="214325" y="2758725"/>
            <a:ext cx="4780325" cy="21624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1"/>
          <p:cNvSpPr txBox="1"/>
          <p:nvPr>
            <p:ph type="title"/>
          </p:nvPr>
        </p:nvSpPr>
        <p:spPr>
          <a:xfrm>
            <a:off x="2717400" y="206925"/>
            <a:ext cx="3709200" cy="58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Testing</a:t>
            </a:r>
            <a:endParaRPr/>
          </a:p>
        </p:txBody>
      </p:sp>
      <p:graphicFrame>
        <p:nvGraphicFramePr>
          <p:cNvPr id="208" name="Google Shape;208;p21"/>
          <p:cNvGraphicFramePr/>
          <p:nvPr/>
        </p:nvGraphicFramePr>
        <p:xfrm>
          <a:off x="611160" y="869280"/>
          <a:ext cx="3000000" cy="3000000"/>
        </p:xfrm>
        <a:graphic>
          <a:graphicData uri="http://schemas.openxmlformats.org/drawingml/2006/table">
            <a:tbl>
              <a:tblPr>
                <a:noFill/>
                <a:tableStyleId>{CE1FB6FA-EB06-4761-BD88-19751F7CCA08}</a:tableStyleId>
              </a:tblPr>
              <a:tblGrid>
                <a:gridCol w="2476800"/>
                <a:gridCol w="1113875"/>
                <a:gridCol w="1443675"/>
                <a:gridCol w="1443675"/>
                <a:gridCol w="1443675"/>
              </a:tblGrid>
              <a:tr h="401650">
                <a:tc>
                  <a:txBody>
                    <a:bodyPr/>
                    <a:lstStyle/>
                    <a:p>
                      <a:pPr indent="0" lvl="0" marL="0" rtl="0" algn="l">
                        <a:spcBef>
                          <a:spcPts val="0"/>
                        </a:spcBef>
                        <a:spcAft>
                          <a:spcPts val="0"/>
                        </a:spcAft>
                        <a:buNone/>
                      </a:pPr>
                      <a:r>
                        <a:rPr b="1" lang="en"/>
                        <a:t>Model</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b="1" lang="en"/>
                        <a:t>Accuracy Score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b="1" lang="en"/>
                        <a:t>Recall score “0”</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b="1" lang="en"/>
                        <a:t>Roc Auc Score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b="1" lang="en"/>
                        <a:t>Cross Val Score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r>
              <a:tr h="401650">
                <a:tc>
                  <a:txBody>
                    <a:bodyPr/>
                    <a:lstStyle/>
                    <a:p>
                      <a:pPr indent="0" lvl="0" marL="0" rtl="0" algn="l">
                        <a:spcBef>
                          <a:spcPts val="0"/>
                        </a:spcBef>
                        <a:spcAft>
                          <a:spcPts val="0"/>
                        </a:spcAft>
                        <a:buNone/>
                      </a:pPr>
                      <a:r>
                        <a:rPr b="1" lang="en"/>
                        <a:t>LogisticRegression</a:t>
                      </a:r>
                      <a:endParaRPr b="1" sz="19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
                        <a:t>71.87%</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84%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77.13%</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71.63%</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r>
              <a:tr h="301325">
                <a:tc>
                  <a:txBody>
                    <a:bodyPr/>
                    <a:lstStyle/>
                    <a:p>
                      <a:pPr indent="0" lvl="0" marL="0" rtl="0" algn="l">
                        <a:spcBef>
                          <a:spcPts val="0"/>
                        </a:spcBef>
                        <a:spcAft>
                          <a:spcPts val="0"/>
                        </a:spcAft>
                        <a:buNone/>
                      </a:pPr>
                      <a:r>
                        <a:rPr b="1" lang="en"/>
                        <a:t>GaussianNB</a:t>
                      </a:r>
                      <a:endParaRPr b="1" sz="19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
                        <a:t>65.67%</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79%</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71.45%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65.11%</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r>
              <a:tr h="401650">
                <a:tc>
                  <a:txBody>
                    <a:bodyPr/>
                    <a:lstStyle/>
                    <a:p>
                      <a:pPr indent="0" lvl="0" marL="0" rtl="0" algn="l">
                        <a:spcBef>
                          <a:spcPts val="0"/>
                        </a:spcBef>
                        <a:spcAft>
                          <a:spcPts val="0"/>
                        </a:spcAft>
                        <a:buNone/>
                      </a:pPr>
                      <a:r>
                        <a:rPr b="1" lang="en"/>
                        <a:t>DecisionTreeClassifier</a:t>
                      </a:r>
                      <a:endParaRPr b="1" sz="19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
                        <a:t>84.77%</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40%</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65.45%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84.82%</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r>
              <a:tr h="406225">
                <a:tc>
                  <a:txBody>
                    <a:bodyPr/>
                    <a:lstStyle/>
                    <a:p>
                      <a:pPr indent="0" lvl="0" marL="0" rtl="0" algn="l">
                        <a:spcBef>
                          <a:spcPts val="0"/>
                        </a:spcBef>
                        <a:spcAft>
                          <a:spcPts val="0"/>
                        </a:spcAft>
                        <a:buNone/>
                      </a:pPr>
                      <a:r>
                        <a:rPr b="1" lang="en"/>
                        <a:t>RandomForestRegressor</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
                        <a:t>89.84%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26.35%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r>
              <a:tr h="264375">
                <a:tc>
                  <a:txBody>
                    <a:bodyPr/>
                    <a:lstStyle/>
                    <a:p>
                      <a:pPr indent="0" lvl="0" marL="0" rtl="0" algn="l">
                        <a:spcBef>
                          <a:spcPts val="0"/>
                        </a:spcBef>
                        <a:spcAft>
                          <a:spcPts val="0"/>
                        </a:spcAft>
                        <a:buNone/>
                      </a:pPr>
                      <a:r>
                        <a:rPr b="1" lang="en"/>
                        <a:t>SVC</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b="1" lang="en"/>
                        <a:t>76.39%</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b="1" lang="en"/>
                        <a:t>84%</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b="1" lang="en"/>
                        <a:t>79.86%</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b="1" lang="en"/>
                        <a:t>75%</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r>
              <a:tr h="401650">
                <a:tc>
                  <a:txBody>
                    <a:bodyPr/>
                    <a:lstStyle/>
                    <a:p>
                      <a:pPr indent="0" lvl="0" marL="0" rtl="0" algn="l">
                        <a:spcBef>
                          <a:spcPts val="0"/>
                        </a:spcBef>
                        <a:spcAft>
                          <a:spcPts val="0"/>
                        </a:spcAft>
                        <a:buNone/>
                      </a:pPr>
                      <a:r>
                        <a:rPr b="1" lang="en"/>
                        <a:t>KNeighborsClassifier</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
                        <a:t>89%</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30%</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63.66%</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96.96%</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r>
              <a:tr h="401650">
                <a:tc>
                  <a:txBody>
                    <a:bodyPr/>
                    <a:lstStyle/>
                    <a:p>
                      <a:pPr indent="0" lvl="0" marL="0" rtl="0" algn="l">
                        <a:spcBef>
                          <a:spcPts val="0"/>
                        </a:spcBef>
                        <a:spcAft>
                          <a:spcPts val="0"/>
                        </a:spcAft>
                        <a:buNone/>
                      </a:pPr>
                      <a:r>
                        <a:rPr b="1" lang="en"/>
                        <a:t>AdaBoostClassifier</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lang="en"/>
                        <a:t>89.26%</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28%</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62.62%</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
                        <a:t>97.66%</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CCCC"/>
                    </a:solidFill>
                  </a:tcPr>
                </a:tc>
              </a:tr>
              <a:tr h="401650">
                <a:tc>
                  <a:txBody>
                    <a:bodyPr/>
                    <a:lstStyle/>
                    <a:p>
                      <a:pPr indent="0" lvl="0" marL="0" rtl="0" algn="l">
                        <a:spcBef>
                          <a:spcPts val="0"/>
                        </a:spcBef>
                        <a:spcAft>
                          <a:spcPts val="0"/>
                        </a:spcAft>
                        <a:buNone/>
                      </a:pPr>
                      <a:r>
                        <a:rPr b="1" lang="en"/>
                        <a:t>RandomForestClassifier</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b="1" lang="en"/>
                        <a:t>77.49%</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b="1" lang="en"/>
                        <a:t>82%</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b="1" lang="en"/>
                        <a:t>79.44%</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b="1" lang="en"/>
                        <a:t>76.98%</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4CCCC"/>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